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4" r:id="rId2"/>
    <p:sldId id="256" r:id="rId3"/>
    <p:sldId id="257" r:id="rId4"/>
    <p:sldId id="258" r:id="rId5"/>
    <p:sldId id="259" r:id="rId6"/>
    <p:sldId id="284" r:id="rId7"/>
    <p:sldId id="285" r:id="rId8"/>
    <p:sldId id="260" r:id="rId9"/>
    <p:sldId id="261" r:id="rId10"/>
    <p:sldId id="279" r:id="rId11"/>
    <p:sldId id="280" r:id="rId12"/>
    <p:sldId id="262" r:id="rId13"/>
    <p:sldId id="263" r:id="rId14"/>
    <p:sldId id="265" r:id="rId15"/>
    <p:sldId id="266" r:id="rId16"/>
    <p:sldId id="274" r:id="rId17"/>
    <p:sldId id="278" r:id="rId18"/>
    <p:sldId id="267" r:id="rId19"/>
    <p:sldId id="277" r:id="rId20"/>
    <p:sldId id="275" r:id="rId21"/>
    <p:sldId id="268" r:id="rId22"/>
    <p:sldId id="271" r:id="rId23"/>
    <p:sldId id="282" r:id="rId24"/>
    <p:sldId id="283" r:id="rId25"/>
    <p:sldId id="272" r:id="rId26"/>
    <p:sldId id="273" r:id="rId27"/>
    <p:sldId id="269" r:id="rId28"/>
    <p:sldId id="270" r:id="rId29"/>
    <p:sldId id="286" r:id="rId3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67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2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ail Fail Error Send Trouble 3d Rendering Stock Photo - Download Image ...">
            <a:extLst>
              <a:ext uri="{FF2B5EF4-FFF2-40B4-BE49-F238E27FC236}">
                <a16:creationId xmlns:a16="http://schemas.microsoft.com/office/drawing/2014/main" id="{2BC51ABB-484F-6B5C-14AA-52A275DD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2" y="0"/>
            <a:ext cx="649128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247A94-BA85-914E-7B79-E695F9D95130}"/>
              </a:ext>
            </a:extLst>
          </p:cNvPr>
          <p:cNvSpPr txBox="1"/>
          <p:nvPr/>
        </p:nvSpPr>
        <p:spPr>
          <a:xfrm>
            <a:off x="904875" y="1533525"/>
            <a:ext cx="61055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latin typeface="Arial" panose="020B0604020202020204" pitchFamily="34" charset="0"/>
                <a:cs typeface="Arial" panose="020B0604020202020204" pitchFamily="34" charset="0"/>
              </a:rPr>
              <a:t>COMMON EMAIL WRITING ERROR</a:t>
            </a:r>
          </a:p>
        </p:txBody>
      </p:sp>
    </p:spTree>
    <p:extLst>
      <p:ext uri="{BB962C8B-B14F-4D97-AF65-F5344CB8AC3E}">
        <p14:creationId xmlns:p14="http://schemas.microsoft.com/office/powerpoint/2010/main" val="409686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1ABF80-652B-1BEF-3BF2-333A4BE3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B335B-2168-5F4D-FC95-83C99EAC67F5}"/>
              </a:ext>
            </a:extLst>
          </p:cNvPr>
          <p:cNvSpPr txBox="1"/>
          <p:nvPr/>
        </p:nvSpPr>
        <p:spPr>
          <a:xfrm>
            <a:off x="1190625" y="2614136"/>
            <a:ext cx="94678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error is present in the following email phrase: "I hope your doing well"?</a:t>
            </a:r>
          </a:p>
          <a:p>
            <a:endParaRPr lang="en-US" sz="2400" b="1" dirty="0"/>
          </a:p>
          <a:p>
            <a:r>
              <a:rPr lang="en-US" sz="2400" dirty="0"/>
              <a:t>a) Incorrect word choice</a:t>
            </a:r>
            <a:br>
              <a:rPr lang="en-US" sz="2400" dirty="0"/>
            </a:br>
            <a:r>
              <a:rPr lang="en-US" sz="2400" dirty="0"/>
              <a:t>b) Punctuation error</a:t>
            </a:r>
            <a:br>
              <a:rPr lang="en-US" sz="2400" dirty="0"/>
            </a:br>
            <a:r>
              <a:rPr lang="en-US" sz="2400" dirty="0"/>
              <a:t>c) Spelling mistake</a:t>
            </a:r>
            <a:br>
              <a:rPr lang="en-US" sz="2400" dirty="0"/>
            </a:br>
            <a:r>
              <a:rPr lang="en-US" sz="2400" dirty="0"/>
              <a:t>d) Incorrect use of homophones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211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1ABF80-652B-1BEF-3BF2-333A4BE3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B335B-2168-5F4D-FC95-83C99EAC67F5}"/>
              </a:ext>
            </a:extLst>
          </p:cNvPr>
          <p:cNvSpPr txBox="1"/>
          <p:nvPr/>
        </p:nvSpPr>
        <p:spPr>
          <a:xfrm>
            <a:off x="1190625" y="2614136"/>
            <a:ext cx="94678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error is present in the following email phrase: "I hope your doing well"?</a:t>
            </a:r>
          </a:p>
          <a:p>
            <a:endParaRPr lang="en-US" sz="2400" b="1" dirty="0"/>
          </a:p>
          <a:p>
            <a:r>
              <a:rPr lang="en-US" sz="2400" dirty="0"/>
              <a:t>a)Incorrect word choice</a:t>
            </a:r>
            <a:br>
              <a:rPr lang="en-US" sz="2400" dirty="0"/>
            </a:br>
            <a:r>
              <a:rPr lang="en-US" sz="2400" dirty="0"/>
              <a:t>b) Punctuation error</a:t>
            </a:r>
            <a:br>
              <a:rPr lang="en-US" sz="2400" dirty="0"/>
            </a:br>
            <a:r>
              <a:rPr lang="en-US" sz="2400" dirty="0"/>
              <a:t>c) Spelling mistake</a:t>
            </a:r>
            <a:br>
              <a:rPr lang="en-US" sz="2400" dirty="0"/>
            </a:br>
            <a:r>
              <a:rPr lang="en-US" sz="2400" dirty="0"/>
              <a:t>d) Incorrect use of homophones</a:t>
            </a:r>
          </a:p>
          <a:p>
            <a:endParaRPr lang="en-US" sz="2400" dirty="0"/>
          </a:p>
          <a:p>
            <a:r>
              <a:rPr lang="en-US" sz="2400" b="1" dirty="0">
                <a:highlight>
                  <a:srgbClr val="FFFF00"/>
                </a:highlight>
              </a:rPr>
              <a:t>Answer:</a:t>
            </a:r>
            <a:r>
              <a:rPr lang="en-US" sz="2400" dirty="0">
                <a:highlight>
                  <a:srgbClr val="FFFF00"/>
                </a:highlight>
              </a:rPr>
              <a:t> d) Incorrect use of homophones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942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73" y="2390775"/>
            <a:ext cx="4925735" cy="34480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71141" y="618292"/>
            <a:ext cx="7574518" cy="13187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93"/>
              </a:lnSpc>
              <a:buNone/>
            </a:pPr>
            <a:r>
              <a:rPr lang="en-US" sz="415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Failure to Proofread Before Sending</a:t>
            </a:r>
            <a:endParaRPr lang="en-US" sz="4154" dirty="0"/>
          </a:p>
        </p:txBody>
      </p:sp>
      <p:sp>
        <p:nvSpPr>
          <p:cNvPr id="7" name="Shape 2"/>
          <p:cNvSpPr/>
          <p:nvPr/>
        </p:nvSpPr>
        <p:spPr>
          <a:xfrm>
            <a:off x="6592133" y="2273260"/>
            <a:ext cx="30480" cy="5337929"/>
          </a:xfrm>
          <a:prstGeom prst="roundRect">
            <a:avLst>
              <a:gd name="adj" fmla="val 110347"/>
            </a:avLst>
          </a:prstGeom>
          <a:solidFill>
            <a:srgbClr val="D9CECE"/>
          </a:solidFill>
          <a:ln/>
        </p:spPr>
      </p:sp>
      <p:sp>
        <p:nvSpPr>
          <p:cNvPr id="8" name="Shape 3"/>
          <p:cNvSpPr/>
          <p:nvPr/>
        </p:nvSpPr>
        <p:spPr>
          <a:xfrm>
            <a:off x="6829127" y="2762369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D9CECE"/>
          </a:solidFill>
          <a:ln/>
        </p:spPr>
      </p:sp>
      <p:sp>
        <p:nvSpPr>
          <p:cNvPr id="9" name="Shape 4"/>
          <p:cNvSpPr/>
          <p:nvPr/>
        </p:nvSpPr>
        <p:spPr>
          <a:xfrm>
            <a:off x="6355140" y="2525435"/>
            <a:ext cx="504468" cy="504468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0" name="Text 5"/>
          <p:cNvSpPr/>
          <p:nvPr/>
        </p:nvSpPr>
        <p:spPr>
          <a:xfrm>
            <a:off x="6558736" y="2619375"/>
            <a:ext cx="97274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249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493" dirty="0"/>
          </a:p>
        </p:txBody>
      </p:sp>
      <p:sp>
        <p:nvSpPr>
          <p:cNvPr id="11" name="Text 6"/>
          <p:cNvSpPr/>
          <p:nvPr/>
        </p:nvSpPr>
        <p:spPr>
          <a:xfrm>
            <a:off x="7840504" y="2497455"/>
            <a:ext cx="2637830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Read Aloud</a:t>
            </a:r>
            <a:endParaRPr lang="en-US" sz="2077" dirty="0"/>
          </a:p>
        </p:txBody>
      </p:sp>
      <p:sp>
        <p:nvSpPr>
          <p:cNvPr id="12" name="Text 7"/>
          <p:cNvSpPr/>
          <p:nvPr/>
        </p:nvSpPr>
        <p:spPr>
          <a:xfrm>
            <a:off x="7840504" y="2961680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25"/>
              </a:lnSpc>
              <a:buNone/>
            </a:pPr>
            <a:r>
              <a:rPr lang="en-US" sz="1766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 your email out loud to catch errors you might miss when reading silently.</a:t>
            </a:r>
            <a:endParaRPr lang="en-US" sz="1766" dirty="0"/>
          </a:p>
        </p:txBody>
      </p:sp>
      <p:sp>
        <p:nvSpPr>
          <p:cNvPr id="13" name="Shape 8"/>
          <p:cNvSpPr/>
          <p:nvPr/>
        </p:nvSpPr>
        <p:spPr>
          <a:xfrm>
            <a:off x="6829127" y="4616410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D9CECE"/>
          </a:solidFill>
          <a:ln/>
        </p:spPr>
      </p:sp>
      <p:sp>
        <p:nvSpPr>
          <p:cNvPr id="14" name="Shape 9"/>
          <p:cNvSpPr/>
          <p:nvPr/>
        </p:nvSpPr>
        <p:spPr>
          <a:xfrm>
            <a:off x="6355140" y="4379476"/>
            <a:ext cx="504468" cy="504468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5" name="Text 10"/>
          <p:cNvSpPr/>
          <p:nvPr/>
        </p:nvSpPr>
        <p:spPr>
          <a:xfrm>
            <a:off x="6520636" y="4473416"/>
            <a:ext cx="173474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249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493" dirty="0"/>
          </a:p>
        </p:txBody>
      </p:sp>
      <p:sp>
        <p:nvSpPr>
          <p:cNvPr id="16" name="Text 11"/>
          <p:cNvSpPr/>
          <p:nvPr/>
        </p:nvSpPr>
        <p:spPr>
          <a:xfrm>
            <a:off x="7840504" y="4351496"/>
            <a:ext cx="2637830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Fresh Eyes</a:t>
            </a:r>
            <a:endParaRPr lang="en-US" sz="2077" dirty="0"/>
          </a:p>
        </p:txBody>
      </p:sp>
      <p:sp>
        <p:nvSpPr>
          <p:cNvPr id="17" name="Text 12"/>
          <p:cNvSpPr/>
          <p:nvPr/>
        </p:nvSpPr>
        <p:spPr>
          <a:xfrm>
            <a:off x="7840504" y="4815721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25"/>
              </a:lnSpc>
              <a:buNone/>
            </a:pPr>
            <a:r>
              <a:rPr lang="en-US" sz="1766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Have someone else proofread your email for an unbiased perspective.</a:t>
            </a:r>
            <a:endParaRPr lang="en-US" sz="1766" dirty="0"/>
          </a:p>
        </p:txBody>
      </p:sp>
      <p:sp>
        <p:nvSpPr>
          <p:cNvPr id="18" name="Shape 13"/>
          <p:cNvSpPr/>
          <p:nvPr/>
        </p:nvSpPr>
        <p:spPr>
          <a:xfrm>
            <a:off x="6829127" y="6470452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D9CECE"/>
          </a:solidFill>
          <a:ln/>
        </p:spPr>
      </p:sp>
      <p:sp>
        <p:nvSpPr>
          <p:cNvPr id="19" name="Shape 14"/>
          <p:cNvSpPr/>
          <p:nvPr/>
        </p:nvSpPr>
        <p:spPr>
          <a:xfrm>
            <a:off x="6355140" y="6233517"/>
            <a:ext cx="504468" cy="504468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0" name="Text 15"/>
          <p:cNvSpPr/>
          <p:nvPr/>
        </p:nvSpPr>
        <p:spPr>
          <a:xfrm>
            <a:off x="6514564" y="6327458"/>
            <a:ext cx="185499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249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493" dirty="0"/>
          </a:p>
        </p:txBody>
      </p:sp>
      <p:sp>
        <p:nvSpPr>
          <p:cNvPr id="21" name="Text 16"/>
          <p:cNvSpPr/>
          <p:nvPr/>
        </p:nvSpPr>
        <p:spPr>
          <a:xfrm>
            <a:off x="7840504" y="6205538"/>
            <a:ext cx="2637830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Double Check</a:t>
            </a:r>
            <a:endParaRPr lang="en-US" sz="2077" dirty="0"/>
          </a:p>
        </p:txBody>
      </p:sp>
      <p:sp>
        <p:nvSpPr>
          <p:cNvPr id="22" name="Text 17"/>
          <p:cNvSpPr/>
          <p:nvPr/>
        </p:nvSpPr>
        <p:spPr>
          <a:xfrm>
            <a:off x="7840504" y="6669762"/>
            <a:ext cx="6005155" cy="717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25"/>
              </a:lnSpc>
              <a:buNone/>
            </a:pPr>
            <a:r>
              <a:rPr lang="en-US" sz="1766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the email thoroughly, especially for any names, dates, or numbers.</a:t>
            </a:r>
            <a:endParaRPr lang="en-US" sz="1766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47" y="1629847"/>
            <a:ext cx="4969907" cy="49699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09705" y="899160"/>
            <a:ext cx="7697391" cy="1215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86"/>
              </a:lnSpc>
              <a:buNone/>
            </a:pPr>
            <a:r>
              <a:rPr lang="en-US" sz="382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Strategies for Improving Email Communication</a:t>
            </a:r>
            <a:endParaRPr lang="en-US" sz="3829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705" y="2424708"/>
            <a:ext cx="516612" cy="51661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09705" y="3147893"/>
            <a:ext cx="2431256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3"/>
              </a:lnSpc>
              <a:buNone/>
            </a:pPr>
            <a:r>
              <a:rPr lang="en-US" sz="1914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Plan</a:t>
            </a:r>
            <a:endParaRPr lang="en-US" sz="1914" dirty="0"/>
          </a:p>
        </p:txBody>
      </p:sp>
      <p:sp>
        <p:nvSpPr>
          <p:cNvPr id="9" name="Text 3"/>
          <p:cNvSpPr/>
          <p:nvPr/>
        </p:nvSpPr>
        <p:spPr>
          <a:xfrm>
            <a:off x="6209705" y="3575685"/>
            <a:ext cx="3693676" cy="9919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1627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 the time to plan your emails, considering the purpose and audience. Outline your message beforehand.</a:t>
            </a:r>
            <a:endParaRPr lang="en-US" sz="1627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3300" y="2424708"/>
            <a:ext cx="516612" cy="51661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213300" y="3147893"/>
            <a:ext cx="2431256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3"/>
              </a:lnSpc>
              <a:buNone/>
            </a:pPr>
            <a:r>
              <a:rPr lang="en-US" sz="1914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Draft</a:t>
            </a:r>
            <a:endParaRPr lang="en-US" sz="1914" dirty="0"/>
          </a:p>
        </p:txBody>
      </p:sp>
      <p:sp>
        <p:nvSpPr>
          <p:cNvPr id="12" name="Text 5"/>
          <p:cNvSpPr/>
          <p:nvPr/>
        </p:nvSpPr>
        <p:spPr>
          <a:xfrm>
            <a:off x="10213300" y="3575685"/>
            <a:ext cx="3693795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1627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Write a draft of your email, ensuring it's clear, concise, and error-free.</a:t>
            </a:r>
            <a:endParaRPr lang="en-US" sz="1627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9705" y="5187553"/>
            <a:ext cx="516612" cy="51661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209705" y="5910739"/>
            <a:ext cx="2431256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3"/>
              </a:lnSpc>
              <a:buNone/>
            </a:pPr>
            <a:r>
              <a:rPr lang="en-US" sz="1914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Revise</a:t>
            </a:r>
            <a:endParaRPr lang="en-US" sz="1914" dirty="0"/>
          </a:p>
        </p:txBody>
      </p:sp>
      <p:sp>
        <p:nvSpPr>
          <p:cNvPr id="15" name="Text 7"/>
          <p:cNvSpPr/>
          <p:nvPr/>
        </p:nvSpPr>
        <p:spPr>
          <a:xfrm>
            <a:off x="6209705" y="6338530"/>
            <a:ext cx="3693676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1627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and revise your email for clarity, tone, and overall effectiveness.</a:t>
            </a:r>
            <a:endParaRPr lang="en-US" sz="1627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3300" y="5187553"/>
            <a:ext cx="516612" cy="516612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213300" y="5910739"/>
            <a:ext cx="2431256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3"/>
              </a:lnSpc>
              <a:buNone/>
            </a:pPr>
            <a:r>
              <a:rPr lang="en-US" sz="1914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Send</a:t>
            </a:r>
            <a:endParaRPr lang="en-US" sz="1914" dirty="0"/>
          </a:p>
        </p:txBody>
      </p:sp>
      <p:sp>
        <p:nvSpPr>
          <p:cNvPr id="18" name="Text 9"/>
          <p:cNvSpPr/>
          <p:nvPr/>
        </p:nvSpPr>
        <p:spPr>
          <a:xfrm>
            <a:off x="10213300" y="6338530"/>
            <a:ext cx="3693795" cy="9919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1627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Once you are satisfied with the email, send it confidently knowing it represents your professionalism.</a:t>
            </a:r>
            <a:endParaRPr lang="en-US" sz="162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204" y="1532334"/>
            <a:ext cx="4887873" cy="516493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2045137"/>
            <a:ext cx="7468553" cy="1943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Email Structure</a:t>
            </a:r>
            <a:endParaRPr lang="en-US" sz="6120" dirty="0"/>
          </a:p>
        </p:txBody>
      </p:sp>
      <p:sp>
        <p:nvSpPr>
          <p:cNvPr id="7" name="Text 2"/>
          <p:cNvSpPr/>
          <p:nvPr/>
        </p:nvSpPr>
        <p:spPr>
          <a:xfrm>
            <a:off x="837724" y="4347210"/>
            <a:ext cx="746855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Emails are a fundamental form of digital communication. Understanding email structure is crucial for effective and professional communication.</a:t>
            </a:r>
            <a:endParaRPr lang="en-US" sz="188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204" y="2689146"/>
            <a:ext cx="4887873" cy="28513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822722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Subject Line</a:t>
            </a:r>
            <a:endParaRPr lang="en-US" sz="4435" dirty="0"/>
          </a:p>
        </p:txBody>
      </p:sp>
      <p:sp>
        <p:nvSpPr>
          <p:cNvPr id="7" name="Text 2"/>
          <p:cNvSpPr/>
          <p:nvPr/>
        </p:nvSpPr>
        <p:spPr>
          <a:xfrm>
            <a:off x="837724" y="1885712"/>
            <a:ext cx="746855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subject line is the first thing a recipient sees. It should be concise, clear, and relevant.</a:t>
            </a:r>
            <a:endParaRPr lang="en-US" sz="1885" dirty="0"/>
          </a:p>
        </p:txBody>
      </p:sp>
      <p:sp>
        <p:nvSpPr>
          <p:cNvPr id="8" name="Shape 3"/>
          <p:cNvSpPr/>
          <p:nvPr/>
        </p:nvSpPr>
        <p:spPr>
          <a:xfrm>
            <a:off x="837724" y="2920960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9" name="Text 4"/>
          <p:cNvSpPr/>
          <p:nvPr/>
        </p:nvSpPr>
        <p:spPr>
          <a:xfrm>
            <a:off x="1077039" y="3160276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Clear</a:t>
            </a:r>
            <a:endParaRPr lang="en-US" sz="2218" dirty="0"/>
          </a:p>
        </p:txBody>
      </p:sp>
      <p:sp>
        <p:nvSpPr>
          <p:cNvPr id="10" name="Text 5"/>
          <p:cNvSpPr/>
          <p:nvPr/>
        </p:nvSpPr>
        <p:spPr>
          <a:xfrm>
            <a:off x="1077039" y="3655814"/>
            <a:ext cx="3135987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subject line should accurately reflect the email's content, preventing confusion for the recipient.</a:t>
            </a:r>
            <a:endParaRPr lang="en-US" sz="1885" dirty="0"/>
          </a:p>
        </p:txBody>
      </p:sp>
      <p:sp>
        <p:nvSpPr>
          <p:cNvPr id="11" name="Shape 6"/>
          <p:cNvSpPr/>
          <p:nvPr/>
        </p:nvSpPr>
        <p:spPr>
          <a:xfrm>
            <a:off x="4691658" y="2920960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12" name="Text 7"/>
          <p:cNvSpPr/>
          <p:nvPr/>
        </p:nvSpPr>
        <p:spPr>
          <a:xfrm>
            <a:off x="4930973" y="3160276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Concise</a:t>
            </a:r>
            <a:endParaRPr lang="en-US" sz="2218" dirty="0"/>
          </a:p>
        </p:txBody>
      </p:sp>
      <p:sp>
        <p:nvSpPr>
          <p:cNvPr id="13" name="Text 8"/>
          <p:cNvSpPr/>
          <p:nvPr/>
        </p:nvSpPr>
        <p:spPr>
          <a:xfrm>
            <a:off x="4930973" y="3655814"/>
            <a:ext cx="3135987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 lengthy subject lines that can be overwhelming. Keep it brief and to the point.</a:t>
            </a:r>
            <a:endParaRPr lang="en-US" sz="1885" dirty="0"/>
          </a:p>
        </p:txBody>
      </p:sp>
      <p:sp>
        <p:nvSpPr>
          <p:cNvPr id="14" name="Shape 9"/>
          <p:cNvSpPr/>
          <p:nvPr/>
        </p:nvSpPr>
        <p:spPr>
          <a:xfrm>
            <a:off x="837724" y="5666542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15" name="Text 10"/>
          <p:cNvSpPr/>
          <p:nvPr/>
        </p:nvSpPr>
        <p:spPr>
          <a:xfrm>
            <a:off x="1077039" y="590585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Relevant</a:t>
            </a:r>
            <a:endParaRPr lang="en-US" sz="2218" dirty="0"/>
          </a:p>
        </p:txBody>
      </p:sp>
      <p:sp>
        <p:nvSpPr>
          <p:cNvPr id="16" name="Text 11"/>
          <p:cNvSpPr/>
          <p:nvPr/>
        </p:nvSpPr>
        <p:spPr>
          <a:xfrm>
            <a:off x="1077039" y="6401395"/>
            <a:ext cx="6989921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the subject line is directly related to the email's content, enhancing the recipient's understanding.</a:t>
            </a:r>
            <a:endParaRPr lang="en-US" sz="188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1ABF80-652B-1BEF-3BF2-333A4BE3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B335B-2168-5F4D-FC95-83C99EAC67F5}"/>
              </a:ext>
            </a:extLst>
          </p:cNvPr>
          <p:cNvSpPr txBox="1"/>
          <p:nvPr/>
        </p:nvSpPr>
        <p:spPr>
          <a:xfrm>
            <a:off x="1190625" y="2614136"/>
            <a:ext cx="94678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Which of the following is an example of a poorly written email subject line?</a:t>
            </a:r>
          </a:p>
          <a:p>
            <a:r>
              <a:rPr lang="en-US" sz="2400" dirty="0"/>
              <a:t>a) "Meeting Schedule for Next Week"</a:t>
            </a:r>
            <a:br>
              <a:rPr lang="en-US" sz="2400" dirty="0"/>
            </a:br>
            <a:r>
              <a:rPr lang="en-US" sz="2400" dirty="0"/>
              <a:t>b) "FYI"</a:t>
            </a:r>
            <a:br>
              <a:rPr lang="en-US" sz="2400" dirty="0"/>
            </a:br>
            <a:r>
              <a:rPr lang="en-US" sz="2400" dirty="0"/>
              <a:t>c) "Quarterly Report: Deadline Extended"</a:t>
            </a:r>
            <a:br>
              <a:rPr lang="en-US" sz="2400" dirty="0"/>
            </a:br>
            <a:r>
              <a:rPr lang="en-US" sz="2400" dirty="0"/>
              <a:t>d) "Invitation to Annual Conference"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3251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1ABF80-652B-1BEF-3BF2-333A4BE3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B335B-2168-5F4D-FC95-83C99EAC67F5}"/>
              </a:ext>
            </a:extLst>
          </p:cNvPr>
          <p:cNvSpPr txBox="1"/>
          <p:nvPr/>
        </p:nvSpPr>
        <p:spPr>
          <a:xfrm>
            <a:off x="1190625" y="2614136"/>
            <a:ext cx="94678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Which of the following is an example of a poorly written email subject line?</a:t>
            </a:r>
          </a:p>
          <a:p>
            <a:r>
              <a:rPr lang="en-US" sz="2400" dirty="0"/>
              <a:t>a)"Meeting Schedule for Next Week"</a:t>
            </a:r>
            <a:br>
              <a:rPr lang="en-US" sz="2400" dirty="0"/>
            </a:br>
            <a:r>
              <a:rPr lang="en-US" sz="2400" dirty="0"/>
              <a:t>b) "FYI"</a:t>
            </a:r>
            <a:br>
              <a:rPr lang="en-US" sz="2400" dirty="0"/>
            </a:br>
            <a:r>
              <a:rPr lang="en-US" sz="2400" dirty="0"/>
              <a:t>c) "Quarterly Report: Deadline Extended"</a:t>
            </a:r>
            <a:br>
              <a:rPr lang="en-US" sz="2400" dirty="0"/>
            </a:br>
            <a:r>
              <a:rPr lang="en-US" sz="2400" dirty="0"/>
              <a:t>d) "Invitation to Annual Conference“</a:t>
            </a:r>
          </a:p>
          <a:p>
            <a:endParaRPr lang="en-US" sz="2400" dirty="0"/>
          </a:p>
          <a:p>
            <a:endParaRPr lang="en-US" sz="2400" b="1" dirty="0">
              <a:highlight>
                <a:srgbClr val="FFFF00"/>
              </a:highlight>
            </a:endParaRPr>
          </a:p>
          <a:p>
            <a:r>
              <a:rPr lang="en-IN" sz="2400" b="1" dirty="0">
                <a:highlight>
                  <a:srgbClr val="FFFF00"/>
                </a:highlight>
              </a:rPr>
              <a:t>Answer:</a:t>
            </a:r>
            <a:r>
              <a:rPr lang="en-IN" sz="2400" dirty="0">
                <a:highlight>
                  <a:srgbClr val="FFFF00"/>
                </a:highlight>
              </a:rPr>
              <a:t> b) "FYI"</a:t>
            </a:r>
            <a:endParaRPr lang="en-US" sz="2400" dirty="0">
              <a:highlight>
                <a:srgbClr val="FFFF00"/>
              </a:highlight>
            </a:endParaRP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5266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858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9978" y="3398639"/>
            <a:ext cx="5243989" cy="655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61"/>
              </a:lnSpc>
              <a:buNone/>
            </a:pPr>
            <a:r>
              <a:rPr lang="en-US" sz="412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Salutation</a:t>
            </a:r>
            <a:endParaRPr lang="en-US" sz="4129" dirty="0"/>
          </a:p>
        </p:txBody>
      </p:sp>
      <p:sp>
        <p:nvSpPr>
          <p:cNvPr id="6" name="Text 2"/>
          <p:cNvSpPr/>
          <p:nvPr/>
        </p:nvSpPr>
        <p:spPr>
          <a:xfrm>
            <a:off x="779978" y="4388287"/>
            <a:ext cx="13070443" cy="356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8"/>
              </a:lnSpc>
              <a:buNone/>
            </a:pPr>
            <a:r>
              <a:rPr lang="en-US" sz="175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salutation is the greeting at the beginning of the email. It should be appropriate for the recipient.</a:t>
            </a:r>
            <a:endParaRPr lang="en-US" sz="175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78" y="4995505"/>
            <a:ext cx="6535222" cy="8914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2744" y="6221135"/>
            <a:ext cx="2621994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Formal</a:t>
            </a:r>
            <a:endParaRPr lang="en-US" sz="2065" dirty="0"/>
          </a:p>
        </p:txBody>
      </p:sp>
      <p:sp>
        <p:nvSpPr>
          <p:cNvPr id="9" name="Text 4"/>
          <p:cNvSpPr/>
          <p:nvPr/>
        </p:nvSpPr>
        <p:spPr>
          <a:xfrm>
            <a:off x="1002744" y="6682502"/>
            <a:ext cx="6089690" cy="7131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8"/>
              </a:lnSpc>
              <a:buNone/>
            </a:pPr>
            <a:r>
              <a:rPr lang="en-US" sz="175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"Dear [Recipient's Name]" for professional and formal emails.</a:t>
            </a:r>
            <a:endParaRPr lang="en-US" sz="175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95505"/>
            <a:ext cx="6535222" cy="8914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7966" y="6221135"/>
            <a:ext cx="2621994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Informal</a:t>
            </a:r>
            <a:endParaRPr lang="en-US" sz="2065" dirty="0"/>
          </a:p>
        </p:txBody>
      </p:sp>
      <p:sp>
        <p:nvSpPr>
          <p:cNvPr id="12" name="Text 6"/>
          <p:cNvSpPr/>
          <p:nvPr/>
        </p:nvSpPr>
        <p:spPr>
          <a:xfrm>
            <a:off x="7537966" y="6682502"/>
            <a:ext cx="6089690" cy="7131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8"/>
              </a:lnSpc>
              <a:buNone/>
            </a:pPr>
            <a:r>
              <a:rPr lang="en-US" sz="175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casual emails, you can use "Hi [Recipient's Name]" or simply "Hello."</a:t>
            </a:r>
            <a:endParaRPr lang="en-US" sz="17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1ABF80-652B-1BEF-3BF2-333A4BE3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B335B-2168-5F4D-FC95-83C99EAC67F5}"/>
              </a:ext>
            </a:extLst>
          </p:cNvPr>
          <p:cNvSpPr txBox="1"/>
          <p:nvPr/>
        </p:nvSpPr>
        <p:spPr>
          <a:xfrm>
            <a:off x="1190625" y="2614136"/>
            <a:ext cx="94678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a common mistake in the salutation of a professional email?</a:t>
            </a:r>
          </a:p>
          <a:p>
            <a:endParaRPr lang="en-US" sz="2400" b="1" dirty="0"/>
          </a:p>
          <a:p>
            <a:r>
              <a:rPr lang="en-US" sz="2400" dirty="0"/>
              <a:t>a) Using the recipient's first name without permission</a:t>
            </a:r>
            <a:br>
              <a:rPr lang="en-US" sz="2400" dirty="0"/>
            </a:br>
            <a:r>
              <a:rPr lang="en-US" sz="2400" dirty="0"/>
              <a:t>b) Including a title like "Mr." or "Ms."</a:t>
            </a:r>
            <a:br>
              <a:rPr lang="en-US" sz="2400" dirty="0"/>
            </a:br>
            <a:r>
              <a:rPr lang="en-US" sz="2400" dirty="0"/>
              <a:t>c) Using "Dear" followed by the recipient's last name</a:t>
            </a:r>
            <a:br>
              <a:rPr lang="en-US" sz="2400" dirty="0"/>
            </a:br>
            <a:r>
              <a:rPr lang="en-US" sz="2400" dirty="0"/>
              <a:t>d) Using "Hi" as a greeting</a:t>
            </a:r>
          </a:p>
        </p:txBody>
      </p:sp>
    </p:spTree>
    <p:extLst>
      <p:ext uri="{BB962C8B-B14F-4D97-AF65-F5344CB8AC3E}">
        <p14:creationId xmlns:p14="http://schemas.microsoft.com/office/powerpoint/2010/main" val="349188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204" y="656511"/>
            <a:ext cx="4887873" cy="69164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2045137"/>
            <a:ext cx="7468553" cy="1943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Text 2"/>
          <p:cNvSpPr/>
          <p:nvPr/>
        </p:nvSpPr>
        <p:spPr>
          <a:xfrm>
            <a:off x="837723" y="3772674"/>
            <a:ext cx="746855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is a powerful tool for communication. It's essential to write emails effectively to ensure your message is clear and well-received. Avoid common writing errors to enhance your professionalism.</a:t>
            </a:r>
            <a:endParaRPr lang="en-US" sz="188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1ABF80-652B-1BEF-3BF2-333A4BE3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B335B-2168-5F4D-FC95-83C99EAC67F5}"/>
              </a:ext>
            </a:extLst>
          </p:cNvPr>
          <p:cNvSpPr txBox="1"/>
          <p:nvPr/>
        </p:nvSpPr>
        <p:spPr>
          <a:xfrm>
            <a:off x="1190625" y="2614136"/>
            <a:ext cx="94678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a common mistake in the salutation of a professional email?</a:t>
            </a:r>
          </a:p>
          <a:p>
            <a:endParaRPr lang="en-US" sz="2400" b="1" dirty="0"/>
          </a:p>
          <a:p>
            <a:r>
              <a:rPr lang="en-US" sz="2400" dirty="0"/>
              <a:t>a)Using the recipient's first name without permission</a:t>
            </a:r>
            <a:br>
              <a:rPr lang="en-US" sz="2400" dirty="0"/>
            </a:br>
            <a:r>
              <a:rPr lang="en-US" sz="2400" dirty="0"/>
              <a:t>b) Including a title like "Mr." or "Ms."</a:t>
            </a:r>
            <a:br>
              <a:rPr lang="en-US" sz="2400" dirty="0"/>
            </a:br>
            <a:r>
              <a:rPr lang="en-US" sz="2400" dirty="0"/>
              <a:t>c) Using "Dear" followed by the recipient's last name</a:t>
            </a:r>
            <a:br>
              <a:rPr lang="en-US" sz="2400" dirty="0"/>
            </a:br>
            <a:r>
              <a:rPr lang="en-US" sz="2400" dirty="0"/>
              <a:t>d) Using "Hi" as a greeting</a:t>
            </a:r>
          </a:p>
          <a:p>
            <a:pPr marL="457200" indent="-457200">
              <a:buAutoNum type="alphaLcParenR"/>
            </a:pPr>
            <a:endParaRPr lang="en-US" sz="2400" dirty="0"/>
          </a:p>
          <a:p>
            <a:r>
              <a:rPr lang="en-US" sz="2400" b="1" dirty="0">
                <a:highlight>
                  <a:srgbClr val="FFFF00"/>
                </a:highlight>
              </a:rPr>
              <a:t>Answer:</a:t>
            </a:r>
            <a:r>
              <a:rPr lang="en-US" sz="2400" dirty="0">
                <a:highlight>
                  <a:srgbClr val="FFFF00"/>
                </a:highlight>
              </a:rPr>
              <a:t> a) Using the recipient's first name without permission</a:t>
            </a:r>
          </a:p>
        </p:txBody>
      </p:sp>
    </p:spTree>
    <p:extLst>
      <p:ext uri="{BB962C8B-B14F-4D97-AF65-F5344CB8AC3E}">
        <p14:creationId xmlns:p14="http://schemas.microsoft.com/office/powerpoint/2010/main" val="3810798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</a:t>
            </a:r>
            <a:r>
              <a:rPr lang="en-US" sz="1800" b="1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your concrete request or question</a:t>
            </a:r>
            <a:r>
              <a:rPr lang="en-US" sz="1800" b="1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bold</a:t>
            </a:r>
            <a:r>
              <a:rPr lang="en-US" sz="1800" b="1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 </a:t>
            </a:r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28" y="1857137"/>
            <a:ext cx="4888944" cy="451830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36851" y="1142524"/>
            <a:ext cx="5622012" cy="702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34"/>
              </a:lnSpc>
              <a:buNone/>
            </a:pPr>
            <a:r>
              <a:rPr lang="en-US" sz="442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Body</a:t>
            </a:r>
            <a:endParaRPr lang="en-US" sz="4427" dirty="0"/>
          </a:p>
        </p:txBody>
      </p:sp>
      <p:sp>
        <p:nvSpPr>
          <p:cNvPr id="7" name="Text 2"/>
          <p:cNvSpPr/>
          <p:nvPr/>
        </p:nvSpPr>
        <p:spPr>
          <a:xfrm>
            <a:off x="6320552" y="2270522"/>
            <a:ext cx="7471648" cy="57590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0"/>
              </a:lnSpc>
              <a:buNone/>
            </a:pPr>
            <a:r>
              <a:rPr lang="en-US" sz="188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body is the main content of the email. It should be well-organized, clear, and concise.</a:t>
            </a:r>
          </a:p>
          <a:p>
            <a:pPr marL="0" indent="0">
              <a:lnSpc>
                <a:spcPts val="3010"/>
              </a:lnSpc>
              <a:buNone/>
            </a:pPr>
            <a:endParaRPr lang="en-US" sz="1881" dirty="0">
              <a:solidFill>
                <a:srgbClr val="3B3535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>
              <a:lnSpc>
                <a:spcPts val="301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z="1800" b="1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concise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ts val="301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en-US" sz="1800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words</a:t>
            </a:r>
            <a:r>
              <a:rPr lang="en-US" sz="1800" b="1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1800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convey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(authentic)</a:t>
            </a:r>
            <a:r>
              <a:rPr lang="en-US" sz="1800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positive</a:t>
            </a:r>
            <a:r>
              <a:rPr lang="en-US" sz="1800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personal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emotional</a:t>
            </a:r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b="1" spc="-2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ts val="301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en-US" sz="1800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word</a:t>
            </a:r>
            <a:r>
              <a:rPr lang="en-US" sz="1800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“because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asking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something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81" b="1" spc="-25" dirty="0">
              <a:solidFill>
                <a:srgbClr val="3B3535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>
              <a:lnSpc>
                <a:spcPts val="301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Show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don’t</a:t>
            </a:r>
            <a:r>
              <a:rPr lang="en-US" sz="1800" b="1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tell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ts val="301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headings to split long content into sub-topics</a:t>
            </a:r>
          </a:p>
          <a:p>
            <a:pPr marL="285750" indent="-285750">
              <a:lnSpc>
                <a:spcPts val="301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your concrete request or question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bold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  </a:t>
            </a:r>
            <a:endParaRPr lang="en-US" sz="1881" dirty="0"/>
          </a:p>
        </p:txBody>
      </p:sp>
      <p:sp>
        <p:nvSpPr>
          <p:cNvPr id="9" name="Text 4"/>
          <p:cNvSpPr/>
          <p:nvPr/>
        </p:nvSpPr>
        <p:spPr>
          <a:xfrm>
            <a:off x="6539508" y="3120271"/>
            <a:ext cx="103584" cy="3373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6"/>
              </a:lnSpc>
              <a:buNone/>
            </a:pPr>
            <a:endParaRPr lang="en-US" sz="2656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82F064-C999-5397-1416-62497C8FE296}"/>
              </a:ext>
            </a:extLst>
          </p:cNvPr>
          <p:cNvSpPr txBox="1"/>
          <p:nvPr/>
        </p:nvSpPr>
        <p:spPr>
          <a:xfrm>
            <a:off x="-276225" y="2126003"/>
            <a:ext cx="7839075" cy="376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>
              <a:spcBef>
                <a:spcPts val="5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Closing</a:t>
            </a:r>
            <a:r>
              <a:rPr lang="en-US" sz="2400" b="1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(Expressions</a:t>
            </a:r>
            <a:r>
              <a:rPr lang="en-US" sz="2400" b="1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sz="2400" b="1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thanking)</a:t>
            </a:r>
          </a:p>
          <a:p>
            <a:pPr marL="812800">
              <a:spcBef>
                <a:spcPts val="5"/>
              </a:spcBef>
              <a:spcAft>
                <a:spcPts val="0"/>
              </a:spcAft>
            </a:pPr>
            <a:endParaRPr lang="en-US" sz="2400" b="1" spc="-1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12800">
              <a:spcBef>
                <a:spcPts val="5"/>
              </a:spcBef>
              <a:spcAft>
                <a:spcPts val="0"/>
              </a:spcAft>
            </a:pPr>
            <a:endParaRPr lang="en-IN" sz="24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89330" algn="l"/>
              </a:tabLst>
            </a:pP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Thank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</a:t>
            </a:r>
            <a:r>
              <a:rPr lang="en-US" sz="2400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your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help.</a:t>
            </a:r>
            <a:r>
              <a:rPr lang="en-US" sz="2400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time</a:t>
            </a:r>
            <a:r>
              <a:rPr lang="en-US" sz="2400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assistance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support</a:t>
            </a: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4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4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really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appreciate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help.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time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assistance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support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you‘ve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given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me.</a:t>
            </a: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89330" algn="l"/>
              </a:tabLst>
            </a:pP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Thank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</a:t>
            </a:r>
            <a:r>
              <a:rPr lang="en-US" sz="2400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once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more for your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help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matter</a:t>
            </a: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hank You Phrases: Saying Thank You in Different Ways">
            <a:extLst>
              <a:ext uri="{FF2B5EF4-FFF2-40B4-BE49-F238E27FC236}">
                <a16:creationId xmlns:a16="http://schemas.microsoft.com/office/drawing/2014/main" id="{4D2B1243-C055-1DE1-BA27-69D71DD89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1" y="33337"/>
            <a:ext cx="6419850" cy="819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265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1ABF80-652B-1BEF-3BF2-333A4BE3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B335B-2168-5F4D-FC95-83C99EAC67F5}"/>
              </a:ext>
            </a:extLst>
          </p:cNvPr>
          <p:cNvSpPr txBox="1"/>
          <p:nvPr/>
        </p:nvSpPr>
        <p:spPr>
          <a:xfrm>
            <a:off x="1190625" y="2614136"/>
            <a:ext cx="94678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wrong with the following email closing: "Best regards, John Smith Director, Marketing"?</a:t>
            </a:r>
          </a:p>
          <a:p>
            <a:endParaRPr lang="en-US" sz="2400" b="1" dirty="0"/>
          </a:p>
          <a:p>
            <a:r>
              <a:rPr lang="en-US" sz="2400" dirty="0"/>
              <a:t>a) The closing is too informal</a:t>
            </a:r>
            <a:br>
              <a:rPr lang="en-US" sz="2400" dirty="0"/>
            </a:br>
            <a:r>
              <a:rPr lang="en-US" sz="2400" dirty="0"/>
              <a:t>b) The sender’s title should not be included</a:t>
            </a:r>
            <a:br>
              <a:rPr lang="en-US" sz="2400" dirty="0"/>
            </a:br>
            <a:r>
              <a:rPr lang="en-US" sz="2400" dirty="0"/>
              <a:t>c) There is no contact information provided</a:t>
            </a:r>
            <a:br>
              <a:rPr lang="en-US" sz="2400" dirty="0"/>
            </a:br>
            <a:r>
              <a:rPr lang="en-US" sz="2400" dirty="0"/>
              <a:t>d) There is no error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747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1ABF80-652B-1BEF-3BF2-333A4BE3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B335B-2168-5F4D-FC95-83C99EAC67F5}"/>
              </a:ext>
            </a:extLst>
          </p:cNvPr>
          <p:cNvSpPr txBox="1"/>
          <p:nvPr/>
        </p:nvSpPr>
        <p:spPr>
          <a:xfrm>
            <a:off x="1190625" y="2614136"/>
            <a:ext cx="94678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wrong with the following email closing: "Best regards, John Smith Director, Marketing"?</a:t>
            </a:r>
          </a:p>
          <a:p>
            <a:endParaRPr lang="en-US" sz="2400" b="1" dirty="0"/>
          </a:p>
          <a:p>
            <a:r>
              <a:rPr lang="en-US" sz="2400" dirty="0"/>
              <a:t>a)The closing is too informal</a:t>
            </a:r>
            <a:br>
              <a:rPr lang="en-US" sz="2400" dirty="0"/>
            </a:br>
            <a:r>
              <a:rPr lang="en-US" sz="2400" dirty="0"/>
              <a:t>b) The sender’s title should not be included</a:t>
            </a:r>
            <a:br>
              <a:rPr lang="en-US" sz="2400" dirty="0"/>
            </a:br>
            <a:r>
              <a:rPr lang="en-US" sz="2400" dirty="0"/>
              <a:t>c) There is no contact information provided</a:t>
            </a:r>
            <a:br>
              <a:rPr lang="en-US" sz="2400" dirty="0"/>
            </a:br>
            <a:r>
              <a:rPr lang="en-US" sz="2400" dirty="0"/>
              <a:t>d) There is no error</a:t>
            </a:r>
          </a:p>
          <a:p>
            <a:pPr marL="457200" indent="-457200">
              <a:buAutoNum type="alphaLcParenR"/>
            </a:pPr>
            <a:endParaRPr lang="en-US" sz="2400" dirty="0"/>
          </a:p>
          <a:p>
            <a:r>
              <a:rPr lang="en-US" sz="2400" b="1" dirty="0">
                <a:highlight>
                  <a:srgbClr val="FFFF00"/>
                </a:highlight>
              </a:rPr>
              <a:t>Answer:</a:t>
            </a:r>
            <a:r>
              <a:rPr lang="en-US" sz="2400" dirty="0">
                <a:highlight>
                  <a:srgbClr val="FFFF00"/>
                </a:highlight>
              </a:rPr>
              <a:t> d) There is no error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4200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82F064-C999-5397-1416-62497C8FE296}"/>
              </a:ext>
            </a:extLst>
          </p:cNvPr>
          <p:cNvSpPr txBox="1"/>
          <p:nvPr/>
        </p:nvSpPr>
        <p:spPr>
          <a:xfrm>
            <a:off x="9525" y="1725953"/>
            <a:ext cx="8505825" cy="570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>
              <a:spcBef>
                <a:spcPts val="5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Expressions</a:t>
            </a:r>
            <a:r>
              <a:rPr lang="en-US" sz="2400" b="1" spc="-4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with</a:t>
            </a:r>
            <a:r>
              <a:rPr lang="en-US" sz="2400" b="1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400" b="1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future</a:t>
            </a:r>
            <a:r>
              <a:rPr lang="en-US" sz="2400" b="1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focus</a:t>
            </a:r>
            <a:r>
              <a:rPr lang="en-US" sz="2400" b="1" spc="-4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Closing</a:t>
            </a:r>
            <a:endParaRPr lang="en-IN" sz="24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2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400" spc="-4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look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forward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lang="en-US" sz="2400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hearing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from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soon</a:t>
            </a:r>
            <a:r>
              <a:rPr lang="en-US" sz="24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meeting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next</a:t>
            </a:r>
            <a:r>
              <a:rPr lang="en-US" sz="2400" spc="-5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Tuesday.</a:t>
            </a: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4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look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forward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seeing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</a:t>
            </a:r>
            <a:r>
              <a:rPr lang="en-US" sz="2400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soon.</a:t>
            </a: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2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I‘m</a:t>
            </a:r>
            <a:r>
              <a:rPr lang="en-US" sz="2400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looking</a:t>
            </a:r>
            <a:r>
              <a:rPr lang="en-US" sz="2400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forward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lang="en-US" sz="2400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your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reply.</a:t>
            </a: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89330" algn="l"/>
              </a:tabLst>
            </a:pP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</a:t>
            </a:r>
            <a:r>
              <a:rPr lang="en-US" sz="2400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hope</a:t>
            </a:r>
            <a:r>
              <a:rPr lang="en-US" sz="24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that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</a:t>
            </a:r>
            <a:r>
              <a:rPr lang="en-US" sz="24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may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continue</a:t>
            </a:r>
            <a:r>
              <a:rPr lang="en-US" sz="2400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rely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your valued 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custom.</a:t>
            </a: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4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89330" algn="l"/>
              </a:tabLst>
            </a:pP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</a:t>
            </a:r>
            <a:r>
              <a:rPr lang="en-US" sz="24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look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forward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400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successful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working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relationship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</a:t>
            </a:r>
            <a:r>
              <a:rPr lang="en-US" sz="2400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en-US" sz="24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future.</a:t>
            </a: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4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Please</a:t>
            </a:r>
            <a:r>
              <a:rPr lang="en-US" sz="2400" spc="-4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advise</a:t>
            </a:r>
            <a:r>
              <a:rPr lang="en-US" sz="24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</a:t>
            </a:r>
            <a:r>
              <a:rPr lang="en-US" sz="2400" spc="-4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necessary.</a:t>
            </a: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400" spc="-4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would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appreciate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your</a:t>
            </a:r>
            <a:r>
              <a:rPr lang="en-US" sz="24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immediate</a:t>
            </a:r>
            <a:r>
              <a:rPr lang="en-US" sz="24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attention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lang="en-US" sz="24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</a:t>
            </a:r>
            <a:r>
              <a:rPr lang="en-US" sz="24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matter.</a:t>
            </a: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12800">
              <a:spcBef>
                <a:spcPts val="5"/>
              </a:spcBef>
              <a:spcAft>
                <a:spcPts val="0"/>
              </a:spcAft>
            </a:pP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Free Closing Cliparts, Download Free Closing Cliparts png images, Free ...">
            <a:extLst>
              <a:ext uri="{FF2B5EF4-FFF2-40B4-BE49-F238E27FC236}">
                <a16:creationId xmlns:a16="http://schemas.microsoft.com/office/drawing/2014/main" id="{8DE518B8-25E0-B722-5E05-A0217DB0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701" y="590550"/>
            <a:ext cx="5702299" cy="72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473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82F064-C999-5397-1416-62497C8FE296}"/>
              </a:ext>
            </a:extLst>
          </p:cNvPr>
          <p:cNvSpPr txBox="1"/>
          <p:nvPr/>
        </p:nvSpPr>
        <p:spPr>
          <a:xfrm>
            <a:off x="-361950" y="963953"/>
            <a:ext cx="7839075" cy="6129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/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Expressions</a:t>
            </a:r>
            <a:r>
              <a:rPr lang="en-US" sz="2000" b="1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sz="2000" b="1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showing</a:t>
            </a:r>
            <a:r>
              <a:rPr lang="en-US" sz="2000" b="1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them</a:t>
            </a:r>
            <a:r>
              <a:rPr lang="en-US" sz="2000" b="1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</a:t>
            </a:r>
            <a:r>
              <a:rPr lang="en-US" sz="2000" b="1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want</a:t>
            </a:r>
            <a:r>
              <a:rPr lang="en-US" sz="2000" b="1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lang="en-US" sz="2000" b="1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help</a:t>
            </a:r>
            <a:endParaRPr lang="en-IN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4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0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 be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assistance,</a:t>
            </a:r>
            <a:r>
              <a:rPr lang="en-US" sz="20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please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hesitate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lang="en-US" sz="2000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contact</a:t>
            </a:r>
            <a:r>
              <a:rPr lang="en-US" sz="2000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me.</a:t>
            </a:r>
            <a:endParaRPr lang="en-IN" sz="20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1030605" algn="l"/>
              </a:tabLst>
            </a:pP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000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 require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further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information,</a:t>
            </a:r>
            <a:r>
              <a:rPr lang="en-US" sz="20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feel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contact </a:t>
            </a:r>
            <a:r>
              <a:rPr lang="en-US" sz="20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me.</a:t>
            </a:r>
            <a:endParaRPr lang="en-IN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1030605" algn="l"/>
              </a:tabLst>
            </a:pP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000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further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information,</a:t>
            </a:r>
            <a:r>
              <a:rPr lang="en-US" sz="20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let</a:t>
            </a:r>
            <a:r>
              <a:rPr lang="en-US" sz="20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know.</a:t>
            </a:r>
            <a:endParaRPr lang="en-IN" sz="20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Please</a:t>
            </a:r>
            <a:r>
              <a:rPr lang="en-US" sz="20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feel</a:t>
            </a:r>
            <a:r>
              <a:rPr lang="en-US" sz="20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 to</a:t>
            </a:r>
            <a:r>
              <a:rPr lang="en-US" sz="20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contact me</a:t>
            </a:r>
            <a:r>
              <a:rPr lang="en-US" sz="20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 need</a:t>
            </a:r>
            <a:r>
              <a:rPr lang="en-US" sz="20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further 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information.</a:t>
            </a:r>
            <a:endParaRPr lang="en-IN" sz="20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2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1030605" algn="l"/>
              </a:tabLst>
            </a:pP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Please</a:t>
            </a:r>
            <a:r>
              <a:rPr lang="en-US" sz="20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let</a:t>
            </a:r>
            <a:r>
              <a:rPr lang="en-US" sz="20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know</a:t>
            </a:r>
            <a:r>
              <a:rPr lang="en-US" sz="20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 you have</a:t>
            </a:r>
            <a:r>
              <a:rPr lang="en-US" sz="20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</a:t>
            </a:r>
            <a:r>
              <a:rPr lang="en-US" sz="20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questions.</a:t>
            </a:r>
            <a:endParaRPr lang="en-IN" sz="20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hope</a:t>
            </a:r>
            <a:r>
              <a:rPr lang="en-US" sz="20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above</a:t>
            </a:r>
            <a:r>
              <a:rPr lang="en-US" sz="20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is</a:t>
            </a:r>
            <a:r>
              <a:rPr lang="en-US" sz="20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useful to </a:t>
            </a:r>
            <a:r>
              <a:rPr lang="en-US" sz="20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you.</a:t>
            </a:r>
            <a:endParaRPr lang="en-IN" sz="20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51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Should</a:t>
            </a:r>
            <a:r>
              <a:rPr lang="en-US" sz="2000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 need</a:t>
            </a:r>
            <a:r>
              <a:rPr lang="en-US" sz="20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further information,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please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en-US" sz="20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hesitate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lang="en-US" sz="20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contact</a:t>
            </a:r>
            <a:r>
              <a:rPr lang="en-US" sz="2000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me.</a:t>
            </a:r>
            <a:endParaRPr lang="en-IN" sz="20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5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Please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contact</a:t>
            </a:r>
            <a:r>
              <a:rPr lang="en-US" sz="2000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</a:t>
            </a:r>
            <a:r>
              <a:rPr lang="en-US" sz="2000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there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are any</a:t>
            </a:r>
            <a:r>
              <a:rPr lang="en-US" sz="20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problems.</a:t>
            </a:r>
            <a:endParaRPr lang="en-IN" sz="20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Let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know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2000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</a:t>
            </a:r>
            <a:r>
              <a:rPr lang="en-US" sz="2000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need</a:t>
            </a:r>
            <a:r>
              <a:rPr lang="en-US" sz="2000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anything</a:t>
            </a:r>
            <a:r>
              <a:rPr lang="en-US" sz="20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else</a:t>
            </a:r>
            <a:endParaRPr lang="en-IN" sz="20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600200" lvl="3" indent="-228600">
              <a:spcBef>
                <a:spcPts val="94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992505" algn="l"/>
              </a:tabLst>
            </a:pP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Drop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line</a:t>
            </a:r>
            <a:r>
              <a:rPr lang="en-US" sz="20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 I</a:t>
            </a:r>
            <a:r>
              <a:rPr lang="en-US" sz="20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</a:t>
            </a:r>
            <a:r>
              <a:rPr lang="en-US" sz="20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en-US" sz="20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anything</a:t>
            </a:r>
            <a:r>
              <a:rPr lang="en-US" sz="2000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else</a:t>
            </a:r>
            <a:r>
              <a:rPr lang="en-US" sz="20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sz="2000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you.</a:t>
            </a:r>
            <a:endParaRPr lang="en-IN" sz="20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12800">
              <a:spcBef>
                <a:spcPts val="5"/>
              </a:spcBef>
              <a:spcAft>
                <a:spcPts val="0"/>
              </a:spcAft>
            </a:pPr>
            <a:endParaRPr lang="en-IN" sz="2400" spc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elp PNG, Vector, PSD, and Clipart With Transparent Background for Free ...">
            <a:extLst>
              <a:ext uri="{FF2B5EF4-FFF2-40B4-BE49-F238E27FC236}">
                <a16:creationId xmlns:a16="http://schemas.microsoft.com/office/drawing/2014/main" id="{1294CFD7-5F30-1ADA-AB4B-F325BDA7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810769"/>
            <a:ext cx="5819775" cy="660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9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204" y="2349460"/>
            <a:ext cx="4887873" cy="353067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1304092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Signature</a:t>
            </a:r>
            <a:endParaRPr lang="en-US" sz="4435" dirty="0"/>
          </a:p>
        </p:txBody>
      </p:sp>
      <p:sp>
        <p:nvSpPr>
          <p:cNvPr id="7" name="Text 2"/>
          <p:cNvSpPr/>
          <p:nvPr/>
        </p:nvSpPr>
        <p:spPr>
          <a:xfrm>
            <a:off x="837724" y="2367082"/>
            <a:ext cx="746855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signature provides contact information and is placed at the end of the email.</a:t>
            </a:r>
            <a:endParaRPr lang="en-US" sz="1885" dirty="0"/>
          </a:p>
        </p:txBody>
      </p:sp>
      <p:sp>
        <p:nvSpPr>
          <p:cNvPr id="8" name="Shape 3"/>
          <p:cNvSpPr/>
          <p:nvPr/>
        </p:nvSpPr>
        <p:spPr>
          <a:xfrm>
            <a:off x="837724" y="3402330"/>
            <a:ext cx="7468553" cy="3523059"/>
          </a:xfrm>
          <a:prstGeom prst="roundRect">
            <a:avLst>
              <a:gd name="adj" fmla="val 1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845344" y="3409950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1084659" y="3561159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</a:t>
            </a:r>
            <a:endParaRPr lang="en-US" sz="1885" dirty="0"/>
          </a:p>
        </p:txBody>
      </p:sp>
      <p:sp>
        <p:nvSpPr>
          <p:cNvPr id="11" name="Text 6"/>
          <p:cNvSpPr/>
          <p:nvPr/>
        </p:nvSpPr>
        <p:spPr>
          <a:xfrm>
            <a:off x="4815126" y="3561159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full name</a:t>
            </a:r>
            <a:endParaRPr lang="en-US" sz="1885" dirty="0"/>
          </a:p>
        </p:txBody>
      </p:sp>
      <p:sp>
        <p:nvSpPr>
          <p:cNvPr id="12" name="Shape 7"/>
          <p:cNvSpPr/>
          <p:nvPr/>
        </p:nvSpPr>
        <p:spPr>
          <a:xfrm>
            <a:off x="845344" y="4095393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1084659" y="4246602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Title</a:t>
            </a:r>
            <a:endParaRPr lang="en-US" sz="1885" dirty="0"/>
          </a:p>
        </p:txBody>
      </p:sp>
      <p:sp>
        <p:nvSpPr>
          <p:cNvPr id="14" name="Text 9"/>
          <p:cNvSpPr/>
          <p:nvPr/>
        </p:nvSpPr>
        <p:spPr>
          <a:xfrm>
            <a:off x="4815126" y="4246602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job title, if applicable</a:t>
            </a:r>
            <a:endParaRPr lang="en-US" sz="1885" dirty="0"/>
          </a:p>
        </p:txBody>
      </p:sp>
      <p:sp>
        <p:nvSpPr>
          <p:cNvPr id="15" name="Shape 10"/>
          <p:cNvSpPr/>
          <p:nvPr/>
        </p:nvSpPr>
        <p:spPr>
          <a:xfrm>
            <a:off x="845344" y="4780836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1084659" y="4932045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Company</a:t>
            </a:r>
            <a:endParaRPr lang="en-US" sz="1885" dirty="0"/>
          </a:p>
        </p:txBody>
      </p:sp>
      <p:sp>
        <p:nvSpPr>
          <p:cNvPr id="17" name="Text 12"/>
          <p:cNvSpPr/>
          <p:nvPr/>
        </p:nvSpPr>
        <p:spPr>
          <a:xfrm>
            <a:off x="4815126" y="4932045"/>
            <a:ext cx="324421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name of your company or organization</a:t>
            </a:r>
            <a:endParaRPr lang="en-US" sz="1885" dirty="0"/>
          </a:p>
        </p:txBody>
      </p:sp>
      <p:sp>
        <p:nvSpPr>
          <p:cNvPr id="18" name="Shape 13"/>
          <p:cNvSpPr/>
          <p:nvPr/>
        </p:nvSpPr>
        <p:spPr>
          <a:xfrm>
            <a:off x="845344" y="5849303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1084659" y="6000512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 Information</a:t>
            </a:r>
            <a:endParaRPr lang="en-US" sz="1885" dirty="0"/>
          </a:p>
        </p:txBody>
      </p:sp>
      <p:sp>
        <p:nvSpPr>
          <p:cNvPr id="20" name="Text 15"/>
          <p:cNvSpPr/>
          <p:nvPr/>
        </p:nvSpPr>
        <p:spPr>
          <a:xfrm>
            <a:off x="4815126" y="6000512"/>
            <a:ext cx="324421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email address, phone number, or website URL</a:t>
            </a:r>
            <a:endParaRPr lang="en-US" sz="188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861" y="1592461"/>
            <a:ext cx="5044678" cy="504467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8411" y="627459"/>
            <a:ext cx="4157901" cy="519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92"/>
              </a:lnSpc>
              <a:buNone/>
            </a:pPr>
            <a:r>
              <a:rPr lang="en-US" sz="32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Attachments</a:t>
            </a:r>
            <a:endParaRPr lang="en-US" sz="3274" dirty="0"/>
          </a:p>
        </p:txBody>
      </p:sp>
      <p:sp>
        <p:nvSpPr>
          <p:cNvPr id="7" name="Text 2"/>
          <p:cNvSpPr/>
          <p:nvPr/>
        </p:nvSpPr>
        <p:spPr>
          <a:xfrm>
            <a:off x="618411" y="1412200"/>
            <a:ext cx="7907179" cy="5653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6"/>
              </a:lnSpc>
              <a:buNone/>
            </a:pPr>
            <a:r>
              <a:rPr lang="en-US" sz="139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Attachments allow you to send files along with your email. Ensure the attachments are relevant and necessary.</a:t>
            </a:r>
            <a:endParaRPr lang="en-US" sz="1391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11" y="2176224"/>
            <a:ext cx="441722" cy="44172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8411" y="2794635"/>
            <a:ext cx="2078950" cy="2597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6"/>
              </a:lnSpc>
              <a:buNone/>
            </a:pPr>
            <a:r>
              <a:rPr lang="en-US" sz="163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File Types</a:t>
            </a:r>
            <a:endParaRPr lang="en-US" sz="1637" dirty="0"/>
          </a:p>
        </p:txBody>
      </p:sp>
      <p:sp>
        <p:nvSpPr>
          <p:cNvPr id="10" name="Text 4"/>
          <p:cNvSpPr/>
          <p:nvPr/>
        </p:nvSpPr>
        <p:spPr>
          <a:xfrm>
            <a:off x="618411" y="3160395"/>
            <a:ext cx="7907179" cy="5653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6"/>
              </a:lnSpc>
              <a:buNone/>
            </a:pPr>
            <a:r>
              <a:rPr lang="en-US" sz="139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 attachment formats include documents, spreadsheets, presentations, images, and audio/video files.</a:t>
            </a:r>
            <a:endParaRPr lang="en-US" sz="1391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11" y="4255770"/>
            <a:ext cx="441722" cy="44172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8411" y="4874181"/>
            <a:ext cx="2078950" cy="2597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6"/>
              </a:lnSpc>
              <a:buNone/>
            </a:pPr>
            <a:r>
              <a:rPr lang="en-US" sz="163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Security</a:t>
            </a:r>
            <a:endParaRPr lang="en-US" sz="1637" dirty="0"/>
          </a:p>
        </p:txBody>
      </p:sp>
      <p:sp>
        <p:nvSpPr>
          <p:cNvPr id="13" name="Text 6"/>
          <p:cNvSpPr/>
          <p:nvPr/>
        </p:nvSpPr>
        <p:spPr>
          <a:xfrm>
            <a:off x="618411" y="5239941"/>
            <a:ext cx="7907179" cy="282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6"/>
              </a:lnSpc>
              <a:buNone/>
            </a:pPr>
            <a:r>
              <a:rPr lang="en-US" sz="139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 cautious when opening attachments from unknown senders to avoid potential malware or viruses.</a:t>
            </a:r>
            <a:endParaRPr lang="en-US" sz="1391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11" y="6052661"/>
            <a:ext cx="441722" cy="44172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8411" y="6671072"/>
            <a:ext cx="2078950" cy="2597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6"/>
              </a:lnSpc>
              <a:buNone/>
            </a:pPr>
            <a:r>
              <a:rPr lang="en-US" sz="1637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Size Limits</a:t>
            </a:r>
            <a:endParaRPr lang="en-US" sz="1637" dirty="0"/>
          </a:p>
        </p:txBody>
      </p:sp>
      <p:sp>
        <p:nvSpPr>
          <p:cNvPr id="16" name="Text 8"/>
          <p:cNvSpPr/>
          <p:nvPr/>
        </p:nvSpPr>
        <p:spPr>
          <a:xfrm>
            <a:off x="618411" y="7036832"/>
            <a:ext cx="7907179" cy="5653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6"/>
              </a:lnSpc>
              <a:buNone/>
            </a:pPr>
            <a:r>
              <a:rPr lang="en-US" sz="139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email providers have limits on the size of attachments. Consider using cloud storage services for larger files.</a:t>
            </a:r>
            <a:endParaRPr lang="en-US" sz="139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1ABF80-652B-1BEF-3BF2-333A4BE3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122" name="Picture 2" descr="Thank You Pictures, Images, Graphics for Facebook, Whatsapp - Page 2">
            <a:extLst>
              <a:ext uri="{FF2B5EF4-FFF2-40B4-BE49-F238E27FC236}">
                <a16:creationId xmlns:a16="http://schemas.microsoft.com/office/drawing/2014/main" id="{41420FEE-1CB9-CCB1-F015-63570BFD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381000"/>
            <a:ext cx="12668249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7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04" y="2689146"/>
            <a:ext cx="4887873" cy="28513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1166813"/>
            <a:ext cx="6863358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Lack of Clear Subject Lines</a:t>
            </a:r>
            <a:endParaRPr lang="en-US" sz="4435" dirty="0"/>
          </a:p>
        </p:txBody>
      </p:sp>
      <p:sp>
        <p:nvSpPr>
          <p:cNvPr id="7" name="Shape 2"/>
          <p:cNvSpPr/>
          <p:nvPr/>
        </p:nvSpPr>
        <p:spPr>
          <a:xfrm>
            <a:off x="6324124" y="2499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3"/>
          <p:cNvSpPr/>
          <p:nvPr/>
        </p:nvSpPr>
        <p:spPr>
          <a:xfrm>
            <a:off x="6541413" y="2599253"/>
            <a:ext cx="10382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61" dirty="0"/>
          </a:p>
        </p:txBody>
      </p:sp>
      <p:sp>
        <p:nvSpPr>
          <p:cNvPr id="9" name="Text 4"/>
          <p:cNvSpPr/>
          <p:nvPr/>
        </p:nvSpPr>
        <p:spPr>
          <a:xfrm>
            <a:off x="7101959" y="249900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Clarity</a:t>
            </a:r>
            <a:endParaRPr lang="en-US" sz="2218" dirty="0"/>
          </a:p>
        </p:txBody>
      </p:sp>
      <p:sp>
        <p:nvSpPr>
          <p:cNvPr id="10" name="Text 5"/>
          <p:cNvSpPr/>
          <p:nvPr/>
        </p:nvSpPr>
        <p:spPr>
          <a:xfrm>
            <a:off x="7101959" y="2994541"/>
            <a:ext cx="2836783" cy="229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Subject lines should be concise and specific, providing a clear indication of the email's purpose. Avoid generic or vague subject lines.</a:t>
            </a:r>
            <a:endParaRPr lang="en-US" sz="1885" dirty="0"/>
          </a:p>
        </p:txBody>
      </p:sp>
      <p:sp>
        <p:nvSpPr>
          <p:cNvPr id="11" name="Shape 6"/>
          <p:cNvSpPr/>
          <p:nvPr/>
        </p:nvSpPr>
        <p:spPr>
          <a:xfrm>
            <a:off x="10178058" y="2499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7"/>
          <p:cNvSpPr/>
          <p:nvPr/>
        </p:nvSpPr>
        <p:spPr>
          <a:xfrm>
            <a:off x="10354627" y="2599253"/>
            <a:ext cx="18526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61" dirty="0"/>
          </a:p>
        </p:txBody>
      </p:sp>
      <p:sp>
        <p:nvSpPr>
          <p:cNvPr id="13" name="Text 8"/>
          <p:cNvSpPr/>
          <p:nvPr/>
        </p:nvSpPr>
        <p:spPr>
          <a:xfrm>
            <a:off x="10955893" y="249900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Importance</a:t>
            </a:r>
            <a:endParaRPr lang="en-US" sz="2218" dirty="0"/>
          </a:p>
        </p:txBody>
      </p:sp>
      <p:sp>
        <p:nvSpPr>
          <p:cNvPr id="14" name="Text 9"/>
          <p:cNvSpPr/>
          <p:nvPr/>
        </p:nvSpPr>
        <p:spPr>
          <a:xfrm>
            <a:off x="10955893" y="2994541"/>
            <a:ext cx="2836783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clear subject line helps the recipient quickly understand the email's content and prioritize their response.</a:t>
            </a:r>
            <a:endParaRPr lang="en-US" sz="1885" dirty="0"/>
          </a:p>
        </p:txBody>
      </p:sp>
      <p:sp>
        <p:nvSpPr>
          <p:cNvPr id="15" name="Shape 10"/>
          <p:cNvSpPr/>
          <p:nvPr/>
        </p:nvSpPr>
        <p:spPr>
          <a:xfrm>
            <a:off x="6324124" y="58012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6" name="Text 11"/>
          <p:cNvSpPr/>
          <p:nvPr/>
        </p:nvSpPr>
        <p:spPr>
          <a:xfrm>
            <a:off x="6494264" y="5901452"/>
            <a:ext cx="198120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61" dirty="0"/>
          </a:p>
        </p:txBody>
      </p:sp>
      <p:sp>
        <p:nvSpPr>
          <p:cNvPr id="17" name="Text 12"/>
          <p:cNvSpPr/>
          <p:nvPr/>
        </p:nvSpPr>
        <p:spPr>
          <a:xfrm>
            <a:off x="7101959" y="580120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Professionalism</a:t>
            </a:r>
            <a:endParaRPr lang="en-US" sz="2218" dirty="0"/>
          </a:p>
        </p:txBody>
      </p:sp>
      <p:sp>
        <p:nvSpPr>
          <p:cNvPr id="18" name="Text 13"/>
          <p:cNvSpPr/>
          <p:nvPr/>
        </p:nvSpPr>
        <p:spPr>
          <a:xfrm>
            <a:off x="7101959" y="6296739"/>
            <a:ext cx="6690717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well-written subject line reflects professionalism and attention to detail, making a positive impression on the recipient.</a:t>
            </a:r>
            <a:endParaRPr lang="en-US" sz="188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294215"/>
            <a:ext cx="6705124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Improper Email Formatting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Paragraphs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clear paragraph breaks to separate ideas and make the email easier to read. Avoid large blocks of text.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Font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a standard font like Arial or Times New Roman, and maintain a consistent font size throughout the email.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Spacing</a:t>
            </a:r>
            <a:endParaRPr lang="en-US" sz="2218" dirty="0"/>
          </a:p>
        </p:txBody>
      </p:sp>
      <p:sp>
        <p:nvSpPr>
          <p:cNvPr id="10" name="Text 7"/>
          <p:cNvSpPr/>
          <p:nvPr/>
        </p:nvSpPr>
        <p:spPr>
          <a:xfrm>
            <a:off x="9877901" y="4187785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appropriate line spacing to make the text easy on the eyes. Avoid excessive spacing or cramped text.</a:t>
            </a:r>
            <a:endParaRPr lang="en-US" sz="18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415" y="2724983"/>
            <a:ext cx="4941570" cy="277963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2833" y="1015008"/>
            <a:ext cx="7199828" cy="6411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8"/>
              </a:lnSpc>
              <a:buNone/>
            </a:pPr>
            <a:r>
              <a:rPr lang="en-US" sz="403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Spelling and Grammar Mistakes</a:t>
            </a:r>
            <a:endParaRPr lang="en-US" sz="4039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3" y="1983105"/>
            <a:ext cx="1089898" cy="174378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179677" y="2200989"/>
            <a:ext cx="2564487" cy="320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4"/>
              </a:lnSpc>
              <a:buNone/>
            </a:pPr>
            <a:r>
              <a:rPr lang="en-US" sz="2019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Proofreading</a:t>
            </a:r>
            <a:endParaRPr lang="en-US" sz="2019" dirty="0"/>
          </a:p>
        </p:txBody>
      </p:sp>
      <p:sp>
        <p:nvSpPr>
          <p:cNvPr id="9" name="Text 3"/>
          <p:cNvSpPr/>
          <p:nvPr/>
        </p:nvSpPr>
        <p:spPr>
          <a:xfrm>
            <a:off x="2179677" y="2652236"/>
            <a:ext cx="6201489" cy="6974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46"/>
              </a:lnSpc>
              <a:buNone/>
            </a:pPr>
            <a:r>
              <a:rPr lang="en-US" sz="1716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Always proofread your emails carefully before sending them. Look for spelling, grammar, and punctuation errors.</a:t>
            </a:r>
            <a:endParaRPr lang="en-US" sz="1716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833" y="3726894"/>
            <a:ext cx="1089898" cy="174378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79677" y="3944779"/>
            <a:ext cx="2564487" cy="320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4"/>
              </a:lnSpc>
              <a:buNone/>
            </a:pPr>
            <a:r>
              <a:rPr lang="en-US" sz="2019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Spell Checkers</a:t>
            </a:r>
            <a:endParaRPr lang="en-US" sz="2019" dirty="0"/>
          </a:p>
        </p:txBody>
      </p:sp>
      <p:sp>
        <p:nvSpPr>
          <p:cNvPr id="12" name="Text 5"/>
          <p:cNvSpPr/>
          <p:nvPr/>
        </p:nvSpPr>
        <p:spPr>
          <a:xfrm>
            <a:off x="2179677" y="4396026"/>
            <a:ext cx="6201489" cy="6974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46"/>
              </a:lnSpc>
              <a:buNone/>
            </a:pPr>
            <a:r>
              <a:rPr lang="en-US" sz="1716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spell checkers and grammar checkers to catch common errors.</a:t>
            </a:r>
            <a:endParaRPr lang="en-US" sz="171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833" y="5470684"/>
            <a:ext cx="1089898" cy="174378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179677" y="5688568"/>
            <a:ext cx="2564487" cy="320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4"/>
              </a:lnSpc>
              <a:buNone/>
            </a:pPr>
            <a:r>
              <a:rPr lang="en-US" sz="2019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Clarity</a:t>
            </a:r>
            <a:endParaRPr lang="en-US" sz="2019" dirty="0"/>
          </a:p>
        </p:txBody>
      </p:sp>
      <p:sp>
        <p:nvSpPr>
          <p:cNvPr id="15" name="Text 7"/>
          <p:cNvSpPr/>
          <p:nvPr/>
        </p:nvSpPr>
        <p:spPr>
          <a:xfrm>
            <a:off x="2179677" y="6139815"/>
            <a:ext cx="6201489" cy="6974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46"/>
              </a:lnSpc>
              <a:buNone/>
            </a:pPr>
            <a:r>
              <a:rPr lang="en-US" sz="1716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Correcting errors ensures that your message is clear and professional, preventing misunderstandings.</a:t>
            </a:r>
            <a:endParaRPr lang="en-US" sz="171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1ABF80-652B-1BEF-3BF2-333A4BE3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B335B-2168-5F4D-FC95-83C99EAC67F5}"/>
              </a:ext>
            </a:extLst>
          </p:cNvPr>
          <p:cNvSpPr txBox="1"/>
          <p:nvPr/>
        </p:nvSpPr>
        <p:spPr>
          <a:xfrm>
            <a:off x="1190625" y="2614136"/>
            <a:ext cx="100393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Which of the following sentences contains a common grammatical error?</a:t>
            </a:r>
          </a:p>
          <a:p>
            <a:endParaRPr lang="en-US" sz="2400" b="1" dirty="0"/>
          </a:p>
          <a:p>
            <a:r>
              <a:rPr lang="en-US" sz="2400" dirty="0"/>
              <a:t>a)"I look forward to hearing from you."</a:t>
            </a:r>
            <a:br>
              <a:rPr lang="en-US" sz="2400" dirty="0"/>
            </a:br>
            <a:r>
              <a:rPr lang="en-US" sz="2400" dirty="0"/>
              <a:t>b) "Please let me know if you have any questions."</a:t>
            </a:r>
            <a:br>
              <a:rPr lang="en-US" sz="2400" dirty="0"/>
            </a:br>
            <a:r>
              <a:rPr lang="en-US" sz="2400" dirty="0"/>
              <a:t>c) "Your welcome to join the meeting."</a:t>
            </a:r>
            <a:br>
              <a:rPr lang="en-US" sz="2400" dirty="0"/>
            </a:br>
            <a:r>
              <a:rPr lang="en-US" sz="2400" dirty="0"/>
              <a:t>d) "Attached is the document you requested.“</a:t>
            </a:r>
          </a:p>
          <a:p>
            <a:pPr marL="457200" indent="-457200">
              <a:buAutoNum type="alphaLcParenR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641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1ABF80-652B-1BEF-3BF2-333A4BE3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B335B-2168-5F4D-FC95-83C99EAC67F5}"/>
              </a:ext>
            </a:extLst>
          </p:cNvPr>
          <p:cNvSpPr txBox="1"/>
          <p:nvPr/>
        </p:nvSpPr>
        <p:spPr>
          <a:xfrm>
            <a:off x="1190625" y="2614136"/>
            <a:ext cx="100393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5. Which of the following sentences contains a common grammatical error?</a:t>
            </a:r>
          </a:p>
          <a:p>
            <a:endParaRPr lang="en-US" sz="2400" b="1" dirty="0"/>
          </a:p>
          <a:p>
            <a:r>
              <a:rPr lang="en-US" sz="2400" dirty="0"/>
              <a:t>a)"I look forward to hearing from you."</a:t>
            </a:r>
            <a:br>
              <a:rPr lang="en-US" sz="2400" dirty="0"/>
            </a:br>
            <a:r>
              <a:rPr lang="en-US" sz="2400" dirty="0"/>
              <a:t>b) "Please let me know if you have any questions."</a:t>
            </a:r>
            <a:br>
              <a:rPr lang="en-US" sz="2400" dirty="0"/>
            </a:br>
            <a:r>
              <a:rPr lang="en-US" sz="2400" dirty="0"/>
              <a:t>c) "Your welcome to join the meeting."</a:t>
            </a:r>
            <a:br>
              <a:rPr lang="en-US" sz="2400" dirty="0"/>
            </a:br>
            <a:r>
              <a:rPr lang="en-US" sz="2400" dirty="0"/>
              <a:t>d) "Attached is the document you requested.“</a:t>
            </a:r>
          </a:p>
          <a:p>
            <a:pPr marL="457200" indent="-457200">
              <a:buAutoNum type="alphaLcParenR"/>
            </a:pPr>
            <a:endParaRPr lang="en-US" sz="2400" dirty="0"/>
          </a:p>
          <a:p>
            <a:r>
              <a:rPr lang="en-US" sz="2400" b="1" dirty="0">
                <a:highlight>
                  <a:srgbClr val="FFFF00"/>
                </a:highlight>
              </a:rPr>
              <a:t>Answer:</a:t>
            </a:r>
            <a:r>
              <a:rPr lang="en-US" sz="2400" dirty="0">
                <a:highlight>
                  <a:srgbClr val="FFFF00"/>
                </a:highlight>
              </a:rPr>
              <a:t> c) "Your welcome to join the meeting."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631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204" y="1670804"/>
            <a:ext cx="4887992" cy="488799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1237893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Inappropriate Tone and Language</a:t>
            </a:r>
            <a:endParaRPr lang="en-US" sz="4435" dirty="0"/>
          </a:p>
        </p:txBody>
      </p:sp>
      <p:sp>
        <p:nvSpPr>
          <p:cNvPr id="7" name="Shape 2"/>
          <p:cNvSpPr/>
          <p:nvPr/>
        </p:nvSpPr>
        <p:spPr>
          <a:xfrm>
            <a:off x="837724" y="3004899"/>
            <a:ext cx="7468553" cy="3986689"/>
          </a:xfrm>
          <a:prstGeom prst="roundRect">
            <a:avLst>
              <a:gd name="adj" fmla="val 90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45344" y="3012519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084659" y="3163729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Formal</a:t>
            </a:r>
            <a:endParaRPr lang="en-US" sz="1885" dirty="0"/>
          </a:p>
        </p:txBody>
      </p:sp>
      <p:sp>
        <p:nvSpPr>
          <p:cNvPr id="10" name="Text 5"/>
          <p:cNvSpPr/>
          <p:nvPr/>
        </p:nvSpPr>
        <p:spPr>
          <a:xfrm>
            <a:off x="4815126" y="3163728"/>
            <a:ext cx="3652599" cy="844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formal language and avoid slang or informal expressions.</a:t>
            </a:r>
            <a:endParaRPr lang="en-US" sz="1885" dirty="0"/>
          </a:p>
        </p:txBody>
      </p:sp>
      <p:sp>
        <p:nvSpPr>
          <p:cNvPr id="11" name="Shape 6"/>
          <p:cNvSpPr/>
          <p:nvPr/>
        </p:nvSpPr>
        <p:spPr>
          <a:xfrm>
            <a:off x="845344" y="4080986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084659" y="4232196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Informal</a:t>
            </a:r>
            <a:endParaRPr lang="en-US" sz="1885" dirty="0"/>
          </a:p>
        </p:txBody>
      </p:sp>
      <p:sp>
        <p:nvSpPr>
          <p:cNvPr id="13" name="Text 8"/>
          <p:cNvSpPr/>
          <p:nvPr/>
        </p:nvSpPr>
        <p:spPr>
          <a:xfrm>
            <a:off x="4815126" y="4232196"/>
            <a:ext cx="3498771" cy="1227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a friendly but professional tone, considering your relationship with the recipient.</a:t>
            </a:r>
            <a:endParaRPr lang="en-US" sz="1885" dirty="0"/>
          </a:p>
        </p:txBody>
      </p:sp>
      <p:sp>
        <p:nvSpPr>
          <p:cNvPr id="14" name="Shape 9"/>
          <p:cNvSpPr/>
          <p:nvPr/>
        </p:nvSpPr>
        <p:spPr>
          <a:xfrm>
            <a:off x="845344" y="5532477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084659" y="5683687"/>
            <a:ext cx="32442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Respectful</a:t>
            </a:r>
            <a:endParaRPr lang="en-US" sz="1885" dirty="0"/>
          </a:p>
        </p:txBody>
      </p:sp>
      <p:sp>
        <p:nvSpPr>
          <p:cNvPr id="16" name="Text 11"/>
          <p:cNvSpPr/>
          <p:nvPr/>
        </p:nvSpPr>
        <p:spPr>
          <a:xfrm>
            <a:off x="4815126" y="5492174"/>
            <a:ext cx="3244215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Always be respectful and avoid offensive or discriminatory language.</a:t>
            </a:r>
            <a:endParaRPr lang="en-US" sz="188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23" y="2770584"/>
            <a:ext cx="4887754" cy="268831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988338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Unclear or Incomplete Message</a:t>
            </a:r>
            <a:endParaRPr lang="en-US" sz="4435" dirty="0"/>
          </a:p>
        </p:txBody>
      </p:sp>
      <p:sp>
        <p:nvSpPr>
          <p:cNvPr id="7" name="Shape 2"/>
          <p:cNvSpPr/>
          <p:nvPr/>
        </p:nvSpPr>
        <p:spPr>
          <a:xfrm>
            <a:off x="6324124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8" name="Text 3"/>
          <p:cNvSpPr/>
          <p:nvPr/>
        </p:nvSpPr>
        <p:spPr>
          <a:xfrm>
            <a:off x="6563439" y="2994660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Clarity</a:t>
            </a:r>
            <a:endParaRPr lang="en-US" sz="2218" dirty="0"/>
          </a:p>
        </p:txBody>
      </p:sp>
      <p:sp>
        <p:nvSpPr>
          <p:cNvPr id="9" name="Text 4"/>
          <p:cNvSpPr/>
          <p:nvPr/>
        </p:nvSpPr>
        <p:spPr>
          <a:xfrm>
            <a:off x="6563439" y="3490198"/>
            <a:ext cx="3135987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 your purpose clearly and concisely. Make sure your message is easy to understand.</a:t>
            </a:r>
            <a:endParaRPr lang="en-US" sz="1885" dirty="0"/>
          </a:p>
        </p:txBody>
      </p:sp>
      <p:sp>
        <p:nvSpPr>
          <p:cNvPr id="10" name="Shape 5"/>
          <p:cNvSpPr/>
          <p:nvPr/>
        </p:nvSpPr>
        <p:spPr>
          <a:xfrm>
            <a:off x="10178058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11" name="Text 6"/>
          <p:cNvSpPr/>
          <p:nvPr/>
        </p:nvSpPr>
        <p:spPr>
          <a:xfrm>
            <a:off x="10417373" y="2994660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Details</a:t>
            </a:r>
            <a:endParaRPr lang="en-US" sz="2218" dirty="0"/>
          </a:p>
        </p:txBody>
      </p:sp>
      <p:sp>
        <p:nvSpPr>
          <p:cNvPr id="12" name="Text 7"/>
          <p:cNvSpPr/>
          <p:nvPr/>
        </p:nvSpPr>
        <p:spPr>
          <a:xfrm>
            <a:off x="10417373" y="3490198"/>
            <a:ext cx="3135987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sufficient information to avoid any confusion or need for follow-up questions.</a:t>
            </a:r>
            <a:endParaRPr lang="en-US" sz="1885" dirty="0"/>
          </a:p>
        </p:txBody>
      </p:sp>
      <p:sp>
        <p:nvSpPr>
          <p:cNvPr id="13" name="Shape 8"/>
          <p:cNvSpPr/>
          <p:nvPr/>
        </p:nvSpPr>
        <p:spPr>
          <a:xfrm>
            <a:off x="6324124" y="5500926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14" name="Text 9"/>
          <p:cNvSpPr/>
          <p:nvPr/>
        </p:nvSpPr>
        <p:spPr>
          <a:xfrm>
            <a:off x="6563439" y="574024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Actionable</a:t>
            </a:r>
            <a:endParaRPr lang="en-US" sz="2218" dirty="0"/>
          </a:p>
        </p:txBody>
      </p:sp>
      <p:sp>
        <p:nvSpPr>
          <p:cNvPr id="15" name="Text 10"/>
          <p:cNvSpPr/>
          <p:nvPr/>
        </p:nvSpPr>
        <p:spPr>
          <a:xfrm>
            <a:off x="6563439" y="6235779"/>
            <a:ext cx="6989921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you are requesting something, make it clear what action you expect from the recipient.</a:t>
            </a:r>
            <a:endParaRPr lang="en-US" sz="188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1621</Words>
  <Application>Microsoft Office PowerPoint</Application>
  <PresentationFormat>Custom</PresentationFormat>
  <Paragraphs>182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Red Hat Text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khusbupaswan@outlook.com</cp:lastModifiedBy>
  <cp:revision>5</cp:revision>
  <dcterms:created xsi:type="dcterms:W3CDTF">2024-08-04T18:46:44Z</dcterms:created>
  <dcterms:modified xsi:type="dcterms:W3CDTF">2024-08-05T03:57:52Z</dcterms:modified>
</cp:coreProperties>
</file>